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4" r:id="rId16"/>
    <p:sldId id="275" r:id="rId17"/>
    <p:sldId id="270" r:id="rId18"/>
    <p:sldId id="271" r:id="rId19"/>
    <p:sldId id="272" r:id="rId20"/>
    <p:sldId id="276" r:id="rId21"/>
    <p:sldId id="277" r:id="rId22"/>
    <p:sldId id="278" r:id="rId23"/>
    <p:sldId id="282" r:id="rId24"/>
    <p:sldId id="279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35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07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6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76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5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3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9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9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0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A493-594A-4C7F-9A85-C8814D88FC8B}" type="datetimeFigureOut">
              <a:rPr lang="ko-KR" altLang="en-US" smtClean="0"/>
              <a:t>2025-06-07(Sat)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FE4BC-42FD-4B10-B509-65AA10C99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6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490" y="0"/>
            <a:ext cx="4857808" cy="68634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5869" y="3956858"/>
            <a:ext cx="3674226" cy="2685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63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지속 연결 프로토콜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초기 </a:t>
            </a:r>
            <a:r>
              <a:rPr lang="en-US" altLang="ko-KR" dirty="0" smtClean="0"/>
              <a:t>HTTP(1.0 </a:t>
            </a:r>
            <a:r>
              <a:rPr lang="ko-KR" altLang="en-US" dirty="0" smtClean="0"/>
              <a:t>이하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3-way handshake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TCP </a:t>
            </a:r>
            <a:r>
              <a:rPr lang="ko-KR" altLang="en-US" dirty="0" smtClean="0"/>
              <a:t>연결 수립 후 응답 수신 시 연결 종료하는 방식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1.1 </a:t>
            </a:r>
            <a:r>
              <a:rPr lang="ko-KR" altLang="en-US" dirty="0" smtClean="0"/>
              <a:t>버전 이상에서는 하나의 </a:t>
            </a:r>
            <a:r>
              <a:rPr lang="en-US" altLang="ko-KR" dirty="0" smtClean="0"/>
              <a:t>TCP </a:t>
            </a:r>
            <a:r>
              <a:rPr lang="ko-KR" altLang="en-US" dirty="0" smtClean="0"/>
              <a:t>연결 상에서 여러 요청</a:t>
            </a:r>
            <a:r>
              <a:rPr lang="en-US" altLang="ko-KR" dirty="0" smtClean="0"/>
              <a:t>-</a:t>
            </a:r>
            <a:r>
              <a:rPr lang="ko-KR" altLang="en-US" dirty="0" smtClean="0"/>
              <a:t>응답을 주고받는 </a:t>
            </a:r>
            <a:r>
              <a:rPr lang="ko-KR" altLang="en-US" dirty="0" err="1" smtClean="0"/>
              <a:t>킵얼라이브</a:t>
            </a:r>
            <a:r>
              <a:rPr lang="ko-KR" altLang="en-US" dirty="0" smtClean="0"/>
              <a:t> 기술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12" y="2323223"/>
            <a:ext cx="7736063" cy="42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0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 </a:t>
            </a:r>
            <a:r>
              <a:rPr lang="ko-KR" altLang="en-US" sz="2000" b="1" dirty="0" smtClean="0"/>
              <a:t>메시지 구조</a:t>
            </a:r>
            <a:endParaRPr lang="en-US" altLang="ko-KR" sz="20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433" y="631137"/>
            <a:ext cx="4585843" cy="1436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2313669"/>
            <a:ext cx="8343900" cy="42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9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91" y="1822341"/>
            <a:ext cx="9358876" cy="43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GET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자원 조회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2458575"/>
            <a:ext cx="5297701" cy="10708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36" y="2458575"/>
            <a:ext cx="6203531" cy="33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POST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다양한 특정 작업 요청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새로운 자원을 서버에 </a:t>
            </a:r>
            <a:r>
              <a:rPr lang="ko-KR" altLang="en-US" b="1" dirty="0" smtClean="0"/>
              <a:t>생성</a:t>
            </a:r>
            <a:r>
              <a:rPr lang="ko-KR" altLang="en-US" dirty="0" smtClean="0"/>
              <a:t>하고자 할 때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2194075"/>
            <a:ext cx="5365179" cy="1901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14" y="2194075"/>
            <a:ext cx="6120841" cy="25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65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PUT/PATCH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덮어쓰기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부분 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1982079"/>
            <a:ext cx="5337290" cy="15707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5" y="3613575"/>
            <a:ext cx="5337290" cy="153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8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DELETE </a:t>
            </a:r>
            <a:r>
              <a:rPr lang="ko-KR" altLang="en-US" sz="2000" b="1" dirty="0" smtClean="0"/>
              <a:t>메서드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자원 삭제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2117383"/>
            <a:ext cx="5363281" cy="5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7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 </a:t>
            </a:r>
            <a:r>
              <a:rPr lang="ko-KR" altLang="en-US" sz="2000" b="1" dirty="0" smtClean="0"/>
              <a:t>상태 코드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요청의 결과를 나타내는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자리 정수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5" y="3029829"/>
            <a:ext cx="3624143" cy="18279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124450" y="1373411"/>
            <a:ext cx="6038851" cy="5140756"/>
            <a:chOff x="5400675" y="936457"/>
            <a:chExt cx="6038851" cy="51407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0675" y="936457"/>
              <a:ext cx="6038850" cy="14139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t="14168"/>
            <a:stretch/>
          </p:blipFill>
          <p:spPr>
            <a:xfrm>
              <a:off x="5400675" y="2350456"/>
              <a:ext cx="6038850" cy="168688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0676" y="4018729"/>
              <a:ext cx="6038850" cy="148523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0676" y="5503964"/>
              <a:ext cx="6038850" cy="573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91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 </a:t>
            </a:r>
            <a:r>
              <a:rPr lang="ko-KR" altLang="en-US" sz="2000" b="1" dirty="0" smtClean="0"/>
              <a:t>주요 헤더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요청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Host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User-Agent</a:t>
            </a:r>
          </a:p>
          <a:p>
            <a:pPr marL="342900" indent="-342900">
              <a:buAutoNum type="arabicPeriod"/>
            </a:pPr>
            <a:r>
              <a:rPr lang="en-US" altLang="ko-KR" dirty="0" err="1" smtClean="0"/>
              <a:t>Referer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ko-KR" altLang="en-US" sz="2000" b="1" dirty="0" smtClean="0"/>
              <a:t>응답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Server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Allow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Location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sz="2000" b="1" dirty="0" smtClean="0"/>
              <a:t>전부</a:t>
            </a:r>
            <a:endParaRPr lang="en-US" altLang="ko-KR" sz="2000" b="1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Date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Content-Length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Content-Type, Content-Language, Content-Encoding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242210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쿠키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Stateless</a:t>
            </a:r>
            <a:r>
              <a:rPr lang="ko-KR" altLang="en-US" dirty="0" smtClean="0"/>
              <a:t>한 특성을 보완하기 위해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서버에서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클라이언트에 저장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&lt;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쌍 형태의 데이터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75" y="1050951"/>
            <a:ext cx="5867476" cy="1848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5" y="3463550"/>
            <a:ext cx="5163643" cy="1756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675" y="3463550"/>
            <a:ext cx="6217649" cy="988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675" y="4451936"/>
            <a:ext cx="6217649" cy="7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5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4" y="1174984"/>
            <a:ext cx="114881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DNS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URI/URL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도메인 네임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문자열 형태의 호스트 특정 정보</a:t>
            </a:r>
            <a:r>
              <a:rPr lang="en-US" altLang="ko-KR" dirty="0" smtClean="0"/>
              <a:t>, IP</a:t>
            </a:r>
            <a:r>
              <a:rPr lang="ko-KR" altLang="en-US" dirty="0" smtClean="0"/>
              <a:t>주소와 대응됨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ex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www.google.com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ym typeface="Wingdings" panose="05000000000000000000" pitchFamily="2" charset="2"/>
              </a:rPr>
              <a:t>도메인 네임과 그에 대응하는 </a:t>
            </a:r>
            <a:r>
              <a:rPr lang="en-US" altLang="ko-KR" dirty="0" smtClean="0">
                <a:sym typeface="Wingdings" panose="05000000000000000000" pitchFamily="2" charset="2"/>
              </a:rPr>
              <a:t>IP </a:t>
            </a:r>
            <a:r>
              <a:rPr lang="ko-KR" altLang="en-US" dirty="0" smtClean="0">
                <a:sym typeface="Wingdings" panose="05000000000000000000" pitchFamily="2" charset="2"/>
              </a:rPr>
              <a:t>주소는 </a:t>
            </a:r>
            <a:r>
              <a:rPr lang="ko-KR" altLang="en-US" b="1" dirty="0" smtClean="0">
                <a:sym typeface="Wingdings" panose="05000000000000000000" pitchFamily="2" charset="2"/>
              </a:rPr>
              <a:t>네임 서버</a:t>
            </a:r>
            <a:r>
              <a:rPr lang="en-US" altLang="ko-KR" b="1" dirty="0" smtClean="0">
                <a:sym typeface="Wingdings" panose="05000000000000000000" pitchFamily="2" charset="2"/>
              </a:rPr>
              <a:t>(DNS </a:t>
            </a:r>
            <a:r>
              <a:rPr lang="ko-KR" altLang="en-US" b="1" dirty="0" smtClean="0">
                <a:sym typeface="Wingdings" panose="05000000000000000000" pitchFamily="2" charset="2"/>
              </a:rPr>
              <a:t>서버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60" y="2863995"/>
            <a:ext cx="9319051" cy="44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1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캐시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개인 전용 캐시</a:t>
            </a:r>
            <a:r>
              <a:rPr lang="en-US" altLang="ko-KR" dirty="0" smtClean="0"/>
              <a:t>(private cache): </a:t>
            </a:r>
            <a:r>
              <a:rPr lang="ko-KR" altLang="en-US" dirty="0" smtClean="0"/>
              <a:t>클라이언트에 저장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공용 캐시</a:t>
            </a:r>
            <a:r>
              <a:rPr lang="en-US" altLang="ko-KR" dirty="0" smtClean="0"/>
              <a:t>(public cache): </a:t>
            </a:r>
            <a:r>
              <a:rPr lang="ko-KR" altLang="en-US" dirty="0" smtClean="0"/>
              <a:t>클라이언트와 서버 사이 중간 서버에 저장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28" y="2259078"/>
            <a:ext cx="9239401" cy="203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5" y="4353015"/>
            <a:ext cx="11488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캐시 신선도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캐시 데이터가 서버의 데이터와 얼마나 </a:t>
            </a:r>
            <a:r>
              <a:rPr lang="ko-KR" altLang="en-US" dirty="0" err="1" smtClean="0"/>
              <a:t>유사한지</a:t>
            </a:r>
            <a:r>
              <a:rPr lang="ko-KR" altLang="en-US" dirty="0"/>
              <a:t> </a:t>
            </a:r>
            <a:r>
              <a:rPr lang="ko-KR" altLang="en-US" dirty="0" smtClean="0"/>
              <a:t>정도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캐시의 유효기간이 만료되면 서버에 원본 자원 변경 여부를 확인하여 캐시 신선도 유지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-&gt; </a:t>
            </a:r>
            <a:r>
              <a:rPr lang="ko-KR" altLang="en-US" dirty="0" smtClean="0"/>
              <a:t>변경된 경우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과 함께 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-&gt; </a:t>
            </a:r>
            <a:r>
              <a:rPr lang="ko-KR" altLang="en-US" dirty="0" smtClean="0"/>
              <a:t>변경되지 않은 경우 </a:t>
            </a:r>
            <a:r>
              <a:rPr lang="en-US" altLang="ko-KR" dirty="0" smtClean="0"/>
              <a:t>304(Not Modified)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-&gt; </a:t>
            </a:r>
            <a:r>
              <a:rPr lang="ko-KR" altLang="en-US" dirty="0" smtClean="0"/>
              <a:t>삭제된 경우 </a:t>
            </a:r>
            <a:r>
              <a:rPr lang="en-US" altLang="ko-KR" dirty="0" smtClean="0"/>
              <a:t>404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9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콘텐츠 협상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같은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에 대해 다른 자원의 표현을 구분하기 위해 클라이언트가 가장 적합한 자원의 표현을 제공하는 기술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62" y="2536077"/>
            <a:ext cx="9358876" cy="37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1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SSL/TLS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HTTPS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HTTPS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SSL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TLS</a:t>
            </a:r>
            <a:r>
              <a:rPr lang="ko-KR" altLang="en-US" dirty="0" smtClean="0"/>
              <a:t>라는 프로토콜이 추가된 것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오늘날 </a:t>
            </a:r>
            <a:r>
              <a:rPr lang="en-US" altLang="ko-KR" dirty="0" smtClean="0"/>
              <a:t>TLS 1.2/1.3 </a:t>
            </a:r>
            <a:r>
              <a:rPr lang="ko-KR" altLang="en-US" dirty="0" smtClean="0"/>
              <a:t>버전이 주로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8" y="2582414"/>
            <a:ext cx="2622444" cy="303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288" y="3036540"/>
            <a:ext cx="4276088" cy="36453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79" y="2577108"/>
            <a:ext cx="1752300" cy="308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687" y="2577108"/>
            <a:ext cx="1553175" cy="308967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" idx="3"/>
          </p:cNvCxnSpPr>
          <p:nvPr/>
        </p:nvCxnSpPr>
        <p:spPr>
          <a:xfrm flipV="1">
            <a:off x="3050432" y="2731591"/>
            <a:ext cx="2166647" cy="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6969379" y="2731591"/>
            <a:ext cx="2455308" cy="2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95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응용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SSL/TLS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HTTPS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HTTPS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SSL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TLS</a:t>
            </a:r>
            <a:r>
              <a:rPr lang="ko-KR" altLang="en-US" dirty="0" smtClean="0"/>
              <a:t>라는 프로토콜이 추가된 것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오늘날 </a:t>
            </a:r>
            <a:r>
              <a:rPr lang="en-US" altLang="ko-KR" dirty="0" smtClean="0"/>
              <a:t>TLS 1.2/1.3 </a:t>
            </a:r>
            <a:r>
              <a:rPr lang="ko-KR" altLang="en-US" dirty="0" smtClean="0"/>
              <a:t>버전이 주로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31" y="2632009"/>
            <a:ext cx="4768593" cy="32334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47" y="2947750"/>
            <a:ext cx="5595073" cy="30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오리진 서버와 중간 서버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포워드 프록시와 </a:t>
            </a:r>
            <a:r>
              <a:rPr lang="ko-KR" altLang="en-US" sz="2000" b="1" dirty="0" err="1" smtClean="0"/>
              <a:t>리버스</a:t>
            </a:r>
            <a:r>
              <a:rPr lang="ko-KR" altLang="en-US" sz="2000" b="1" dirty="0" smtClean="0"/>
              <a:t> 프록시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오리진 서버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클라이언트에게 권한이 있는 응답을 보낼 수 있는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28" y="2938541"/>
            <a:ext cx="9558001" cy="27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44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오리진 서버와 중간 서버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포워드 프록시와 </a:t>
            </a:r>
            <a:r>
              <a:rPr lang="ko-KR" altLang="en-US" sz="2000" b="1" dirty="0" err="1" smtClean="0"/>
              <a:t>리버스</a:t>
            </a:r>
            <a:r>
              <a:rPr lang="ko-KR" altLang="en-US" sz="2000" b="1" dirty="0" smtClean="0"/>
              <a:t> 프록시</a:t>
            </a:r>
            <a:endParaRPr lang="en-US" altLang="ko-KR" sz="2000" b="1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50818"/>
              </p:ext>
            </p:extLst>
          </p:nvPr>
        </p:nvGraphicFramePr>
        <p:xfrm>
          <a:off x="2508416" y="1492251"/>
          <a:ext cx="6930859" cy="2359816"/>
        </p:xfrm>
        <a:graphic>
          <a:graphicData uri="http://schemas.openxmlformats.org/drawingml/2006/table">
            <a:tbl>
              <a:tblPr/>
              <a:tblGrid>
                <a:gridCol w="1123738">
                  <a:extLst>
                    <a:ext uri="{9D8B030D-6E8A-4147-A177-3AD203B41FA5}">
                      <a16:colId xmlns:a16="http://schemas.microsoft.com/office/drawing/2014/main" val="1581347859"/>
                    </a:ext>
                  </a:extLst>
                </a:gridCol>
                <a:gridCol w="2671507">
                  <a:extLst>
                    <a:ext uri="{9D8B030D-6E8A-4147-A177-3AD203B41FA5}">
                      <a16:colId xmlns:a16="http://schemas.microsoft.com/office/drawing/2014/main" val="3856370841"/>
                    </a:ext>
                  </a:extLst>
                </a:gridCol>
                <a:gridCol w="3135614">
                  <a:extLst>
                    <a:ext uri="{9D8B030D-6E8A-4147-A177-3AD203B41FA5}">
                      <a16:colId xmlns:a16="http://schemas.microsoft.com/office/drawing/2014/main" val="4187485457"/>
                    </a:ext>
                  </a:extLst>
                </a:gridCol>
              </a:tblGrid>
              <a:tr h="243158"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구분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프록시 </a:t>
                      </a:r>
                      <a:r>
                        <a:rPr lang="en-US" altLang="ko-KR" sz="1100" b="0"/>
                        <a:t>(</a:t>
                      </a:r>
                      <a:r>
                        <a:rPr lang="en-US" sz="1100" b="0"/>
                        <a:t>Proxy)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게이트웨이 </a:t>
                      </a:r>
                      <a:r>
                        <a:rPr lang="en-US" altLang="ko-KR" sz="1100" b="0"/>
                        <a:t>(</a:t>
                      </a:r>
                      <a:r>
                        <a:rPr lang="en-US" sz="1100" b="0"/>
                        <a:t>Gateway)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029250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역할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클라이언트와 서버 사이의 중계자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서로 다른 네트워크</a:t>
                      </a:r>
                      <a:r>
                        <a:rPr lang="en-US" altLang="ko-KR" sz="1100" b="0"/>
                        <a:t>/</a:t>
                      </a:r>
                      <a:r>
                        <a:rPr lang="ko-KR" altLang="en-US" sz="1100" b="0"/>
                        <a:t>프로토콜을 연결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409426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기능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요청을 대신 전달하거나 캐시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필터링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프로토콜 변환</a:t>
                      </a:r>
                      <a:r>
                        <a:rPr lang="en-US" altLang="ko-KR" sz="1100" b="0"/>
                        <a:t>, </a:t>
                      </a:r>
                      <a:r>
                        <a:rPr lang="ko-KR" altLang="en-US" sz="1100" b="0"/>
                        <a:t>네트워크 구조 변환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613881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위치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보통 클라이언트 측에 가까움 </a:t>
                      </a:r>
                      <a:r>
                        <a:rPr lang="en-US" altLang="ko-KR" sz="1100" b="0"/>
                        <a:t>(</a:t>
                      </a:r>
                      <a:r>
                        <a:rPr lang="ko-KR" altLang="en-US" sz="1100" b="0"/>
                        <a:t>내부망</a:t>
                      </a:r>
                      <a:r>
                        <a:rPr lang="en-US" altLang="ko-KR" sz="1100" b="0"/>
                        <a:t>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네트워크 경계 지점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내부 ↔ 외부</a:t>
                      </a:r>
                      <a:r>
                        <a:rPr lang="en-US" altLang="ko-KR" sz="1100" b="0" dirty="0"/>
                        <a:t>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969442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보안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접근 제어</a:t>
                      </a:r>
                      <a:r>
                        <a:rPr lang="en-US" altLang="ko-KR" sz="1100" b="0" dirty="0"/>
                        <a:t>, URL </a:t>
                      </a:r>
                      <a:r>
                        <a:rPr lang="ko-KR" altLang="en-US" sz="1100" b="0" dirty="0" err="1"/>
                        <a:t>필터링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사용자 로그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방화벽 기능 포함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포맷 변환 등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403219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예시</a:t>
                      </a:r>
                      <a:endParaRPr lang="ko-KR" altLang="en-US" sz="1100" b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/>
                        <a:t>웹 프록시 서버 </a:t>
                      </a:r>
                      <a:r>
                        <a:rPr lang="en-US" altLang="ko-KR" sz="1100" b="0"/>
                        <a:t>(squid), </a:t>
                      </a:r>
                      <a:r>
                        <a:rPr lang="ko-KR" altLang="en-US" sz="1100" b="0"/>
                        <a:t>캐시 서버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인터넷 게이트웨이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이메일 게이트웨이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181408"/>
                  </a:ext>
                </a:extLst>
              </a:tr>
              <a:tr h="243158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프로토콜 </a:t>
                      </a:r>
                      <a:r>
                        <a:rPr lang="ko-KR" altLang="en-US" sz="1100" b="0" dirty="0"/>
                        <a:t>변환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없음 </a:t>
                      </a:r>
                      <a:r>
                        <a:rPr lang="en-US" altLang="ko-KR" sz="1100" b="0" dirty="0"/>
                        <a:t>(HTTP</a:t>
                      </a:r>
                      <a:r>
                        <a:rPr lang="ko-KR" altLang="en-US" sz="1100" b="0" dirty="0"/>
                        <a:t>는 </a:t>
                      </a:r>
                      <a:r>
                        <a:rPr lang="en-US" altLang="ko-KR" sz="1100" b="0" dirty="0"/>
                        <a:t>HTTP</a:t>
                      </a:r>
                      <a:r>
                        <a:rPr lang="ko-KR" altLang="en-US" sz="1100" b="0" dirty="0"/>
                        <a:t>로 중계</a:t>
                      </a:r>
                      <a:r>
                        <a:rPr lang="en-US" altLang="ko-KR" sz="1100" b="0" dirty="0"/>
                        <a:t>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가능 </a:t>
                      </a:r>
                      <a:r>
                        <a:rPr lang="en-US" altLang="ko-KR" sz="1100" b="0" dirty="0"/>
                        <a:t>(HTTP ↔ SMTP </a:t>
                      </a:r>
                      <a:r>
                        <a:rPr lang="ko-KR" altLang="en-US" sz="1100" b="0" dirty="0"/>
                        <a:t>등 가능</a:t>
                      </a:r>
                      <a:r>
                        <a:rPr lang="en-US" altLang="ko-KR" sz="1100" b="0" dirty="0"/>
                        <a:t>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970648"/>
                  </a:ext>
                </a:extLst>
              </a:tr>
              <a:tr h="308414"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대표 </a:t>
                      </a:r>
                      <a:r>
                        <a:rPr lang="ko-KR" altLang="en-US" sz="1100" b="0" dirty="0"/>
                        <a:t>목적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속도 향상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접근 통제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/>
                        <a:t>서로 다른 네트워크 연결 및 변환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31362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07" y="4284908"/>
            <a:ext cx="5573118" cy="18279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974" y="4284908"/>
            <a:ext cx="5640981" cy="18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2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고가용성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로드 </a:t>
            </a:r>
            <a:r>
              <a:rPr lang="ko-KR" altLang="en-US" sz="2000" b="1" dirty="0" err="1" smtClean="0"/>
              <a:t>밸런싱과</a:t>
            </a:r>
            <a:r>
              <a:rPr lang="ko-KR" altLang="en-US" sz="2000" b="1" dirty="0" smtClean="0"/>
              <a:t> 스케일링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가용성</a:t>
            </a:r>
            <a:r>
              <a:rPr lang="en-US" altLang="ko-KR" dirty="0"/>
              <a:t> </a:t>
            </a:r>
            <a:r>
              <a:rPr lang="en-US" altLang="ko-KR" dirty="0" smtClean="0"/>
              <a:t>=  </a:t>
            </a: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업타임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정상 사용 시간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다운타임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사용이 불가능한 시간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고가용성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가용성이 높은</a:t>
            </a:r>
            <a:r>
              <a:rPr lang="en-US" altLang="ko-KR" dirty="0" smtClean="0"/>
              <a:t> =&gt; </a:t>
            </a:r>
            <a:r>
              <a:rPr lang="ko-KR" altLang="en-US" dirty="0" smtClean="0"/>
              <a:t>전체 사용 시간 중 대부분을 사용할 수 있는 특성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12" y="1342114"/>
            <a:ext cx="1553175" cy="7275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03" y="3227250"/>
            <a:ext cx="6810451" cy="31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고가용성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로드 </a:t>
            </a:r>
            <a:r>
              <a:rPr lang="ko-KR" altLang="en-US" sz="2000" b="1" dirty="0" err="1" smtClean="0"/>
              <a:t>밸런싱과</a:t>
            </a:r>
            <a:r>
              <a:rPr lang="ko-KR" altLang="en-US" sz="2000" b="1" dirty="0" smtClean="0"/>
              <a:t> 스케일링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로드 </a:t>
            </a:r>
            <a:r>
              <a:rPr lang="ko-KR" altLang="en-US" dirty="0" err="1" smtClean="0"/>
              <a:t>밸런싱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트래픽이 특정 서버에만 몰리지 않게 고른 분배를 하는 기술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로드 </a:t>
            </a:r>
            <a:r>
              <a:rPr lang="ko-KR" altLang="en-US" dirty="0" err="1" smtClean="0"/>
              <a:t>밸런서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HAProxy</a:t>
            </a:r>
            <a:r>
              <a:rPr lang="en-US" altLang="ko-KR" dirty="0" smtClean="0"/>
              <a:t>, Envoy, Nginx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84" y="2361042"/>
            <a:ext cx="4256101" cy="2125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35" y="4531105"/>
            <a:ext cx="1148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라운드 로빈 알고리즘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단순히 서버를 돌아가며 부하를 전달하는 알고리즘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최소 연결 알고리즘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연결이 적은 서버부터 우선적으로 부하를 전달하는 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01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고가용성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로드 </a:t>
            </a:r>
            <a:r>
              <a:rPr lang="ko-KR" altLang="en-US" sz="2000" b="1" dirty="0" err="1" smtClean="0"/>
              <a:t>밸런싱과</a:t>
            </a:r>
            <a:r>
              <a:rPr lang="ko-KR" altLang="en-US" sz="2000" b="1" dirty="0" smtClean="0"/>
              <a:t> 스케일링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스케일업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 서버 부품을 </a:t>
            </a:r>
            <a:r>
              <a:rPr lang="ko-KR" altLang="en-US" dirty="0" err="1" smtClean="0"/>
              <a:t>고사양으로</a:t>
            </a:r>
            <a:r>
              <a:rPr lang="ko-KR" altLang="en-US" dirty="0" smtClean="0"/>
              <a:t> 업그레이드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수직적 확장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스케일아웃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 서버 부품을 여러 개 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수평적 확장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78" y="2587625"/>
            <a:ext cx="5894101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56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프록시와 안정적인 트래픽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Nginx</a:t>
            </a:r>
            <a:r>
              <a:rPr lang="ko-KR" altLang="en-US" sz="2000" b="1" dirty="0" smtClean="0"/>
              <a:t>로 알아보는 </a:t>
            </a:r>
            <a:r>
              <a:rPr lang="ko-KR" altLang="en-US" sz="2000" b="1" dirty="0" err="1" smtClean="0"/>
              <a:t>로드밸런싱</a:t>
            </a:r>
            <a:endParaRPr lang="en-US" altLang="ko-KR" sz="2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8159" y="3031957"/>
            <a:ext cx="1148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smtClean="0"/>
              <a:t>실습</a:t>
            </a:r>
            <a:endParaRPr lang="en-US" altLang="ko-KR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98032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6953" y="3751930"/>
            <a:ext cx="114881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/>
              <a:t>루트 도메인</a:t>
            </a:r>
            <a:r>
              <a:rPr lang="en-US" altLang="ko-KR" sz="2000" dirty="0" smtClean="0"/>
              <a:t>: </a:t>
            </a:r>
            <a:r>
              <a:rPr lang="ko-KR" altLang="en-US" dirty="0" smtClean="0"/>
              <a:t>최상위에 존재하는 보이지 않는 점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최상위 도메인</a:t>
            </a:r>
            <a:r>
              <a:rPr lang="en-US" altLang="ko-KR" dirty="0" smtClean="0"/>
              <a:t>: com, net, org, </a:t>
            </a:r>
            <a:r>
              <a:rPr lang="en-US" altLang="ko-KR" dirty="0" err="1" smtClean="0"/>
              <a:t>kr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한국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jp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일본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cn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중국</a:t>
            </a:r>
            <a:r>
              <a:rPr lang="en-US" altLang="ko-KR" dirty="0" smtClean="0"/>
              <a:t>), us(</a:t>
            </a:r>
            <a:r>
              <a:rPr lang="ko-KR" altLang="en-US" dirty="0" smtClean="0"/>
              <a:t>미국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2</a:t>
            </a:r>
            <a:r>
              <a:rPr lang="ko-KR" altLang="en-US" dirty="0" smtClean="0"/>
              <a:t>단계 도메인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최상위 도메인의 하부 도메인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소유자가 등록한 이름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3</a:t>
            </a:r>
            <a:r>
              <a:rPr lang="ko-KR" altLang="en-US" dirty="0" smtClean="0"/>
              <a:t>단계 도메인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세부 서비스 구분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서버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    -&gt; </a:t>
            </a:r>
            <a:r>
              <a:rPr lang="ko-KR" altLang="en-US" dirty="0" smtClean="0"/>
              <a:t>전체 주소 도메인 네임</a:t>
            </a:r>
            <a:r>
              <a:rPr lang="en-US" altLang="ko-KR" dirty="0" smtClean="0"/>
              <a:t>(FQDN, Fully-Qualified Domain Name)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45" y="1090652"/>
            <a:ext cx="6197246" cy="19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2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DNS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URI/URL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도메인 네임 시스템</a:t>
            </a:r>
            <a:r>
              <a:rPr lang="en-US" altLang="ko-KR" dirty="0" smtClean="0"/>
              <a:t>(DNS): </a:t>
            </a:r>
            <a:r>
              <a:rPr lang="ko-KR" altLang="en-US" dirty="0" smtClean="0"/>
              <a:t>계층적 형태를 이룬 도메인 네임 관리 체계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59" y="1901631"/>
            <a:ext cx="6388574" cy="3450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4" y="5809264"/>
            <a:ext cx="1148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로컬 네임 서버에 </a:t>
            </a:r>
            <a:r>
              <a:rPr lang="ko-KR" altLang="en-US" dirty="0" err="1" smtClean="0"/>
              <a:t>캐시되어</a:t>
            </a:r>
            <a:r>
              <a:rPr lang="ko-KR" altLang="en-US" dirty="0" smtClean="0"/>
              <a:t> 있는 주소가 아닌 경우 각각의 계층 서버에서 탐색 후 연결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38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4" y="1174984"/>
            <a:ext cx="11488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DNS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URI/URL</a:t>
            </a:r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자원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네트워크 상의 메시지를 통해 주고받는 대상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URI: </a:t>
            </a:r>
            <a:r>
              <a:rPr lang="ko-KR" altLang="en-US" dirty="0" smtClean="0"/>
              <a:t>웹 상에서 자원을 식별하기 위한 정보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URN:</a:t>
            </a:r>
            <a:r>
              <a:rPr lang="ko-KR" altLang="en-US" dirty="0"/>
              <a:t> </a:t>
            </a:r>
            <a:r>
              <a:rPr lang="ko-KR" altLang="en-US" dirty="0" smtClean="0"/>
              <a:t>이름으로 자원을 식별하는 방식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URL: </a:t>
            </a:r>
            <a:r>
              <a:rPr lang="ko-KR" altLang="en-US" dirty="0" smtClean="0"/>
              <a:t>위치로 자원을 식별하는 방식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" y="3567129"/>
            <a:ext cx="9518176" cy="13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5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2588147"/>
            <a:ext cx="11488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b="1" dirty="0" smtClean="0"/>
              <a:t>scheme</a:t>
            </a:r>
          </a:p>
          <a:p>
            <a:pPr lvl="1"/>
            <a:r>
              <a:rPr lang="en-US" altLang="ko-KR" dirty="0" smtClean="0"/>
              <a:t>- </a:t>
            </a:r>
            <a:r>
              <a:rPr lang="ko-KR" altLang="en-US" dirty="0" smtClean="0"/>
              <a:t>자원에 접근하는 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일반적으로 프로토콜이 명시됨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b="1" dirty="0" smtClean="0"/>
              <a:t>authority</a:t>
            </a:r>
          </a:p>
          <a:p>
            <a:pPr lvl="1"/>
            <a:r>
              <a:rPr lang="en-US" altLang="ko-KR" dirty="0" smtClean="0"/>
              <a:t>- IP </a:t>
            </a:r>
            <a:r>
              <a:rPr lang="ko-KR" altLang="en-US" dirty="0" smtClean="0"/>
              <a:t>주소나 도메인 네임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b="1" dirty="0"/>
              <a:t>p</a:t>
            </a:r>
            <a:r>
              <a:rPr lang="en-US" altLang="ko-KR" b="1" dirty="0" smtClean="0"/>
              <a:t>ath</a:t>
            </a:r>
          </a:p>
          <a:p>
            <a:pPr lvl="1"/>
            <a:r>
              <a:rPr lang="en-US" altLang="ko-KR" dirty="0" smtClean="0"/>
              <a:t>- </a:t>
            </a:r>
            <a:r>
              <a:rPr lang="ko-KR" altLang="en-US" dirty="0" smtClean="0"/>
              <a:t>자원이 위치하고 있는 경로 </a:t>
            </a:r>
            <a:r>
              <a:rPr lang="en-US" altLang="ko-KR" dirty="0" smtClean="0"/>
              <a:t>ex) /home/images/a.png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b="1" dirty="0"/>
              <a:t>q</a:t>
            </a:r>
            <a:r>
              <a:rPr lang="en-US" altLang="ko-KR" b="1" dirty="0" smtClean="0"/>
              <a:t>uery</a:t>
            </a:r>
          </a:p>
          <a:p>
            <a:pPr lvl="1"/>
            <a:r>
              <a:rPr lang="en-US" altLang="ko-KR" dirty="0" smtClean="0"/>
              <a:t>- URL</a:t>
            </a:r>
            <a:r>
              <a:rPr lang="ko-KR" altLang="en-US" dirty="0" smtClean="0"/>
              <a:t>에 대한 매개변수 역할의 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dirty="0"/>
              <a:t>=</a:t>
            </a:r>
            <a:r>
              <a:rPr lang="ko-KR" altLang="en-US" dirty="0" err="1" smtClean="0"/>
              <a:t>밸류의</a:t>
            </a:r>
            <a:r>
              <a:rPr lang="ko-KR" altLang="en-US" dirty="0" smtClean="0"/>
              <a:t> 형태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b="1" dirty="0"/>
              <a:t>f</a:t>
            </a:r>
            <a:r>
              <a:rPr lang="en-US" altLang="ko-KR" b="1" dirty="0" smtClean="0"/>
              <a:t>ragment</a:t>
            </a:r>
          </a:p>
          <a:p>
            <a:pPr lvl="1"/>
            <a:r>
              <a:rPr lang="en-US" altLang="ko-KR" dirty="0" smtClean="0"/>
              <a:t>- </a:t>
            </a:r>
            <a:r>
              <a:rPr lang="ko-KR" altLang="en-US" dirty="0" smtClean="0"/>
              <a:t>자원의 일부분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조각을 가리키기 위한 정보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52" y="1047136"/>
            <a:ext cx="9518176" cy="1305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84" y="5450469"/>
            <a:ext cx="6292351" cy="7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3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1019584"/>
            <a:ext cx="11488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HTTP</a:t>
            </a:r>
            <a:r>
              <a:rPr lang="ko-KR" altLang="en-US" sz="2000" b="1" dirty="0" smtClean="0"/>
              <a:t>의 특징과 메시지 구조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HTTP</a:t>
            </a:r>
            <a:r>
              <a:rPr lang="ko-KR" altLang="en-US" dirty="0" smtClean="0"/>
              <a:t>의 특징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r>
              <a:rPr lang="ko-KR" altLang="en-US" dirty="0" smtClean="0"/>
              <a:t>요청 응답 기반 프로토콜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r>
              <a:rPr lang="ko-KR" altLang="en-US" dirty="0" smtClean="0"/>
              <a:t>미디어 독립적 프로토콜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r>
              <a:rPr lang="ko-KR" altLang="en-US" dirty="0" err="1" smtClean="0"/>
              <a:t>스테이트리스</a:t>
            </a:r>
            <a:r>
              <a:rPr lang="ko-KR" altLang="en-US" dirty="0" smtClean="0"/>
              <a:t> 프로토콜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r>
              <a:rPr lang="ko-KR" altLang="en-US" dirty="0" smtClean="0"/>
              <a:t>지속 연결 프로토콜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134" y="3549424"/>
            <a:ext cx="114881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요청 응답 기반 프로토콜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요청을 보내는 클라이언트와 응답을 보내는 서버가 서로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메시지를 주고받는 구조로 작동</a:t>
            </a:r>
            <a:endParaRPr lang="ko-KR" altLang="en-US" dirty="0"/>
          </a:p>
        </p:txBody>
      </p:sp>
      <p:pic>
        <p:nvPicPr>
          <p:cNvPr id="1026" name="Picture 2" descr="HTTP 통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634" y="4694811"/>
            <a:ext cx="5562425" cy="181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68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589926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미디어 독립적 프로토콜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미디어 타입에 특별한 제한을 두지 않고 독립적으로 작동이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주고받는 자원의 특성과 무관하게 자원을 주고받는 수단의 역할만 수행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서브타입의 형식으로 구성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타입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데이터의 유형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서브타입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타입에 대한 세부 유형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6473883" y="875720"/>
            <a:ext cx="5107372" cy="5344810"/>
            <a:chOff x="555862" y="2363853"/>
            <a:chExt cx="5107372" cy="53448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862" y="2363853"/>
              <a:ext cx="5107371" cy="285584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460"/>
            <a:stretch/>
          </p:blipFill>
          <p:spPr>
            <a:xfrm>
              <a:off x="619125" y="5114925"/>
              <a:ext cx="5044109" cy="2593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80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5" y="290945"/>
            <a:ext cx="633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응용 계층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- HTTP</a:t>
            </a:r>
            <a:r>
              <a:rPr lang="ko-KR" altLang="en-US" sz="3200" b="1" dirty="0" smtClean="0"/>
              <a:t>의 기초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35" y="936457"/>
            <a:ext cx="11488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3. </a:t>
            </a:r>
            <a:r>
              <a:rPr lang="ko-KR" altLang="en-US" sz="2000" b="1" dirty="0" err="1" smtClean="0"/>
              <a:t>스테이트리스</a:t>
            </a:r>
            <a:r>
              <a:rPr lang="ko-KR" altLang="en-US" sz="2000" b="1" dirty="0" smtClean="0"/>
              <a:t> 프로토콜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서버는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요청을 보낸 클라이언트 관련 상태를 저장하지 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-&gt; </a:t>
            </a:r>
            <a:r>
              <a:rPr lang="ko-KR" altLang="en-US" dirty="0" smtClean="0"/>
              <a:t>많은 클라이언트와 동시 상호작용으로 부담 증가하기 때문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확장성</a:t>
            </a:r>
            <a:r>
              <a:rPr lang="ko-KR" altLang="en-US" dirty="0" smtClean="0"/>
              <a:t>과 </a:t>
            </a:r>
            <a:r>
              <a:rPr lang="ko-KR" altLang="en-US" b="1" dirty="0" smtClean="0"/>
              <a:t>견고성</a:t>
            </a:r>
            <a:r>
              <a:rPr lang="ko-KR" altLang="en-US" dirty="0" smtClean="0"/>
              <a:t>이 중요한 설계 목표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050" name="Picture 2" descr="네트워크] HTTP - SUJIN DEV NOTE 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95" y="2657569"/>
            <a:ext cx="7127875" cy="40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7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967</Words>
  <Application>Microsoft Office PowerPoint</Application>
  <PresentationFormat>와이드스크린</PresentationFormat>
  <Paragraphs>193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</dc:creator>
  <cp:lastModifiedBy>한</cp:lastModifiedBy>
  <cp:revision>10</cp:revision>
  <dcterms:created xsi:type="dcterms:W3CDTF">2025-06-07T13:48:40Z</dcterms:created>
  <dcterms:modified xsi:type="dcterms:W3CDTF">2025-06-07T17:16:16Z</dcterms:modified>
</cp:coreProperties>
</file>